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Thin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204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6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8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80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33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39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08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12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0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1" y="0"/>
            <a:ext cx="12192000" cy="1444625"/>
          </a:xfrm>
          <a:prstGeom prst="rect">
            <a:avLst/>
          </a:prstGeom>
          <a:solidFill>
            <a:srgbClr val="505F42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587500" y="365126"/>
            <a:ext cx="9766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83048" y="1619251"/>
            <a:ext cx="11350303" cy="455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/>
        <p:spPr>
          <a:xfrm>
            <a:off x="219848" y="177030"/>
            <a:ext cx="1157471" cy="11244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9752304" y="532910"/>
            <a:ext cx="7207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800" b="0" i="0" u="none" strike="noStrike" cap="none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413484" y="389774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3600"/>
              <a:buFont typeface="Arial"/>
              <a:buNone/>
            </a:pPr>
            <a:r>
              <a:rPr lang="es-MX" sz="3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640469" y="5157220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10829577" y="5374844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2137661" y="866036"/>
            <a:ext cx="7207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800" b="0" i="0" u="none" strike="noStrike" cap="none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 t="3772"/>
          <a:stretch/>
        </p:blipFill>
        <p:spPr>
          <a:xfrm>
            <a:off x="11158779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175" y="462500"/>
            <a:ext cx="8550676" cy="570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149" y="744922"/>
            <a:ext cx="6673935" cy="198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3133467" y="3059549"/>
            <a:ext cx="5634084" cy="6469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46"/>
              </a:buClr>
              <a:buSzPts val="3200"/>
              <a:buFont typeface="Arial"/>
              <a:buNone/>
            </a:pPr>
            <a:r>
              <a:rPr lang="es-MX" sz="3200" b="1" i="1" u="none" strike="noStrike" cap="none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ECOSISTEMA DE TALENTO</a:t>
            </a:r>
            <a:endParaRPr/>
          </a:p>
        </p:txBody>
      </p:sp>
      <p:grpSp>
        <p:nvGrpSpPr>
          <p:cNvPr id="166" name="Google Shape;166;p24"/>
          <p:cNvGrpSpPr/>
          <p:nvPr/>
        </p:nvGrpSpPr>
        <p:grpSpPr>
          <a:xfrm>
            <a:off x="2445973" y="4036263"/>
            <a:ext cx="6882070" cy="1791095"/>
            <a:chOff x="2381054" y="3736370"/>
            <a:chExt cx="6882070" cy="1791095"/>
          </a:xfrm>
        </p:grpSpPr>
        <p:cxnSp>
          <p:nvCxnSpPr>
            <p:cNvPr id="167" name="Google Shape;167;p24"/>
            <p:cNvCxnSpPr>
              <a:stCxn id="168" idx="2"/>
              <a:endCxn id="169" idx="6"/>
            </p:cNvCxnSpPr>
            <p:nvPr/>
          </p:nvCxnSpPr>
          <p:spPr>
            <a:xfrm>
              <a:off x="2381054" y="4593726"/>
              <a:ext cx="6882000" cy="16800"/>
            </a:xfrm>
            <a:prstGeom prst="straightConnector1">
              <a:avLst/>
            </a:prstGeom>
            <a:noFill/>
            <a:ln w="9525" cap="flat" cmpd="sng">
              <a:solidFill>
                <a:srgbClr val="24407A">
                  <a:alpha val="4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0" name="Google Shape;170;p24"/>
            <p:cNvGrpSpPr/>
            <p:nvPr/>
          </p:nvGrpSpPr>
          <p:grpSpPr>
            <a:xfrm>
              <a:off x="2381054" y="3736370"/>
              <a:ext cx="1710380" cy="1714712"/>
              <a:chOff x="2341702" y="3753622"/>
              <a:chExt cx="1710380" cy="1714712"/>
            </a:xfrm>
          </p:grpSpPr>
          <p:sp>
            <p:nvSpPr>
              <p:cNvPr id="168" name="Google Shape;168;p24"/>
              <p:cNvSpPr/>
              <p:nvPr/>
            </p:nvSpPr>
            <p:spPr>
              <a:xfrm>
                <a:off x="2341702" y="3753622"/>
                <a:ext cx="1710380" cy="1714712"/>
              </a:xfrm>
              <a:prstGeom prst="ellipse">
                <a:avLst/>
              </a:pr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8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24"/>
              <p:cNvGrpSpPr/>
              <p:nvPr/>
            </p:nvGrpSpPr>
            <p:grpSpPr>
              <a:xfrm>
                <a:off x="2546350" y="3906049"/>
                <a:ext cx="1313987" cy="1404013"/>
                <a:chOff x="454205" y="4692843"/>
                <a:chExt cx="710485" cy="744209"/>
              </a:xfrm>
            </p:grpSpPr>
            <p:pic>
              <p:nvPicPr>
                <p:cNvPr id="172" name="Google Shape;172;p2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38993" y="4692843"/>
                  <a:ext cx="558087" cy="5399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3" name="Google Shape;173;p24"/>
                <p:cNvSpPr txBox="1"/>
                <p:nvPr/>
              </p:nvSpPr>
              <p:spPr>
                <a:xfrm>
                  <a:off x="454205" y="5239352"/>
                  <a:ext cx="710485" cy="19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s-MX" sz="1800" b="1" i="1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Detectar</a:t>
                  </a:r>
                  <a:endParaRPr sz="1800" b="0" i="1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4" name="Google Shape;174;p24"/>
            <p:cNvGrpSpPr/>
            <p:nvPr/>
          </p:nvGrpSpPr>
          <p:grpSpPr>
            <a:xfrm>
              <a:off x="4966899" y="3812753"/>
              <a:ext cx="1710380" cy="1714712"/>
              <a:chOff x="4982581" y="3753622"/>
              <a:chExt cx="1710380" cy="1714712"/>
            </a:xfrm>
          </p:grpSpPr>
          <p:sp>
            <p:nvSpPr>
              <p:cNvPr id="175" name="Google Shape;175;p24"/>
              <p:cNvSpPr/>
              <p:nvPr/>
            </p:nvSpPr>
            <p:spPr>
              <a:xfrm>
                <a:off x="4982581" y="3753622"/>
                <a:ext cx="1710380" cy="1714712"/>
              </a:xfrm>
              <a:prstGeom prst="ellipse">
                <a:avLst/>
              </a:prstGeom>
              <a:gradFill>
                <a:gsLst>
                  <a:gs pos="0">
                    <a:srgbClr val="091C42"/>
                  </a:gs>
                  <a:gs pos="50000">
                    <a:srgbClr val="0E2961"/>
                  </a:gs>
                  <a:gs pos="100000">
                    <a:srgbClr val="113174"/>
                  </a:gs>
                </a:gsLst>
                <a:lin ang="8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24"/>
              <p:cNvGrpSpPr/>
              <p:nvPr/>
            </p:nvGrpSpPr>
            <p:grpSpPr>
              <a:xfrm>
                <a:off x="4987538" y="3884455"/>
                <a:ext cx="1702674" cy="1344346"/>
                <a:chOff x="1461247" y="4694704"/>
                <a:chExt cx="926771" cy="731732"/>
              </a:xfrm>
            </p:grpSpPr>
            <p:pic>
              <p:nvPicPr>
                <p:cNvPr id="177" name="Google Shape;177;p2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655507" y="4694704"/>
                  <a:ext cx="539925" cy="5399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p24"/>
                <p:cNvSpPr/>
                <p:nvPr/>
              </p:nvSpPr>
              <p:spPr>
                <a:xfrm>
                  <a:off x="1461247" y="5228736"/>
                  <a:ext cx="926771" cy="19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s-MX" sz="1800" b="1" i="1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Acompañar</a:t>
                  </a:r>
                  <a:endParaRPr sz="2000" b="0" i="1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9" name="Google Shape;179;p24"/>
            <p:cNvGrpSpPr/>
            <p:nvPr/>
          </p:nvGrpSpPr>
          <p:grpSpPr>
            <a:xfrm>
              <a:off x="7552744" y="3753126"/>
              <a:ext cx="1710380" cy="1714712"/>
              <a:chOff x="7463821" y="3650719"/>
              <a:chExt cx="1710380" cy="1714712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7463821" y="3650719"/>
                <a:ext cx="1710380" cy="1714712"/>
              </a:xfrm>
              <a:prstGeom prst="ellipse">
                <a:avLst/>
              </a:prstGeom>
              <a:gradFill>
                <a:gsLst>
                  <a:gs pos="0">
                    <a:srgbClr val="006C2D"/>
                  </a:gs>
                  <a:gs pos="50000">
                    <a:srgbClr val="009E40"/>
                  </a:gs>
                  <a:gs pos="100000">
                    <a:srgbClr val="00BD4E"/>
                  </a:gs>
                </a:gsLst>
                <a:lin ang="8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" name="Google Shape;180;p24"/>
              <p:cNvGrpSpPr/>
              <p:nvPr/>
            </p:nvGrpSpPr>
            <p:grpSpPr>
              <a:xfrm>
                <a:off x="7661801" y="3857473"/>
                <a:ext cx="1314420" cy="1297875"/>
                <a:chOff x="2727085" y="4617977"/>
                <a:chExt cx="802326" cy="792227"/>
              </a:xfrm>
            </p:grpSpPr>
            <p:pic>
              <p:nvPicPr>
                <p:cNvPr id="181" name="Google Shape;181;p2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789827" y="4617977"/>
                  <a:ext cx="693377" cy="6933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2" name="Google Shape;182;p24"/>
                <p:cNvSpPr/>
                <p:nvPr/>
              </p:nvSpPr>
              <p:spPr>
                <a:xfrm>
                  <a:off x="2727085" y="5212504"/>
                  <a:ext cx="802326" cy="19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s-MX" sz="1800" b="1" i="1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Vincular</a:t>
                  </a:r>
                  <a:endParaRPr sz="2000" b="0" i="1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83" name="Google Shape;183;p24"/>
          <p:cNvPicPr preferRelativeResize="0"/>
          <p:nvPr/>
        </p:nvPicPr>
        <p:blipFill rotWithShape="1">
          <a:blip r:embed="rId7">
            <a:alphaModFix/>
          </a:blip>
          <a:srcRect t="4111"/>
          <a:stretch/>
        </p:blipFill>
        <p:spPr>
          <a:xfrm>
            <a:off x="11276051" y="0"/>
            <a:ext cx="349250" cy="407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>
            <a:off x="0" y="0"/>
            <a:ext cx="424787" cy="43180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11767213" y="6426200"/>
            <a:ext cx="424787" cy="43180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10751392" y="1086978"/>
            <a:ext cx="7207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8619391" y="5527465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lang="es-MX" sz="36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462980" y="5517988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2534759" y="2962631"/>
            <a:ext cx="5453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Arial"/>
              <a:buNone/>
            </a:pPr>
            <a:r>
              <a:rPr lang="es-MX" sz="5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0997386" y="5139106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1279996" y="567511"/>
            <a:ext cx="56720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747"/>
              </a:buClr>
              <a:buSzPts val="4000"/>
              <a:buFont typeface="Arial"/>
              <a:buNone/>
            </a:pPr>
            <a:r>
              <a:rPr lang="es-MX" sz="4000" b="1" i="1" u="none" strike="noStrike" cap="none">
                <a:solidFill>
                  <a:srgbClr val="000747"/>
                </a:solidFill>
                <a:latin typeface="Arial"/>
                <a:ea typeface="Arial"/>
                <a:cs typeface="Arial"/>
                <a:sym typeface="Arial"/>
              </a:rPr>
              <a:t>¿Qué es Talent Land ?</a:t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1145214" y="1687578"/>
            <a:ext cx="96997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A837"/>
              </a:buClr>
              <a:buSzPts val="2200"/>
              <a:buFont typeface="Arial"/>
              <a:buNone/>
            </a:pPr>
            <a:r>
              <a:rPr lang="es-MX" sz="2200" b="1" i="0" u="none" strike="noStrike" cap="none">
                <a:solidFill>
                  <a:srgbClr val="48A837"/>
                </a:solidFill>
                <a:latin typeface="Roboto"/>
                <a:ea typeface="Roboto"/>
                <a:cs typeface="Roboto"/>
                <a:sym typeface="Roboto"/>
              </a:rPr>
              <a:t>Encuentro anual</a:t>
            </a:r>
            <a:r>
              <a:rPr lang="es-MX" sz="22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r>
              <a:rPr lang="es-MX" sz="2200" b="1" i="0" u="none" strike="noStrike" cap="non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de interacción y vinculación entre</a:t>
            </a:r>
            <a:r>
              <a:rPr lang="es-MX" sz="2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r>
              <a:rPr lang="es-MX" sz="2200" b="1" i="0" u="none" strike="noStrike" cap="none">
                <a:solidFill>
                  <a:srgbClr val="48A837"/>
                </a:solidFill>
                <a:latin typeface="Roboto"/>
                <a:ea typeface="Roboto"/>
                <a:cs typeface="Roboto"/>
                <a:sym typeface="Roboto"/>
              </a:rPr>
              <a:t>jóvenes talento</a:t>
            </a:r>
            <a:r>
              <a:rPr lang="es-MX" sz="22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, </a:t>
            </a:r>
            <a:r>
              <a:rPr lang="es-MX" sz="2200" b="1" i="0" u="none" strike="noStrike" cap="non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especialistas, empresas y gobiernos para el </a:t>
            </a:r>
            <a:r>
              <a:rPr lang="es-MX" sz="2200" b="1" i="0" u="none" strike="noStrike" cap="none">
                <a:solidFill>
                  <a:srgbClr val="48A837"/>
                </a:solidFill>
                <a:latin typeface="Roboto"/>
                <a:ea typeface="Roboto"/>
                <a:cs typeface="Roboto"/>
                <a:sym typeface="Roboto"/>
              </a:rPr>
              <a:t>desarrollo de proyectos de tecnología, innovación y emprendimiento.</a:t>
            </a:r>
            <a:endParaRPr sz="2200" b="1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0417" y="1281467"/>
            <a:ext cx="7735573" cy="13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736" y="570175"/>
            <a:ext cx="713681" cy="71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l="60747" b="80000"/>
          <a:stretch/>
        </p:blipFill>
        <p:spPr>
          <a:xfrm flipH="1">
            <a:off x="427958" y="2150300"/>
            <a:ext cx="4658331" cy="427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>
            <a:spLocks noGrp="1"/>
          </p:cNvSpPr>
          <p:nvPr>
            <p:ph type="title" idx="4294967295"/>
          </p:nvPr>
        </p:nvSpPr>
        <p:spPr>
          <a:xfrm>
            <a:off x="1703823" y="555273"/>
            <a:ext cx="858132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i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¿Qué es Talent Education 4.0?</a:t>
            </a:r>
            <a:endParaRPr/>
          </a:p>
        </p:txBody>
      </p:sp>
      <p:sp>
        <p:nvSpPr>
          <p:cNvPr id="201" name="Google Shape;201;p25"/>
          <p:cNvSpPr>
            <a:spLocks noGrp="1"/>
          </p:cNvSpPr>
          <p:nvPr>
            <p:ph type="body" idx="4294967295"/>
          </p:nvPr>
        </p:nvSpPr>
        <p:spPr>
          <a:xfrm>
            <a:off x="1337562" y="1931641"/>
            <a:ext cx="4894600" cy="2987566"/>
          </a:xfrm>
          <a:prstGeom prst="homePlate">
            <a:avLst>
              <a:gd name="adj" fmla="val 17480"/>
            </a:avLst>
          </a:prstGeom>
          <a:solidFill>
            <a:srgbClr val="F7931E">
              <a:alpha val="8980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MX" sz="3200" b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talent </a:t>
            </a:r>
            <a:r>
              <a:rPr lang="es-MX" sz="3200" b="1">
                <a:solidFill>
                  <a:srgbClr val="41AB34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es-MX" sz="3200" b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s-MX" sz="2000">
                <a:latin typeface="Roboto Light"/>
                <a:ea typeface="Roboto Light"/>
                <a:cs typeface="Roboto Light"/>
                <a:sym typeface="Roboto Light"/>
              </a:rPr>
              <a:t>reconoce la importancia de los procesos de formación integral, asistidos por las tecnologías emergentes, como pilar de la nueva Revolución Industrial 4.0.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5842037" y="1961757"/>
            <a:ext cx="4893886" cy="2987567"/>
          </a:xfrm>
          <a:prstGeom prst="chevron">
            <a:avLst>
              <a:gd name="adj" fmla="val 19074"/>
            </a:avLst>
          </a:prstGeom>
          <a:noFill/>
          <a:ln w="9525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1" i="0" u="none" strike="noStrike" cap="none" dirty="0" err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talent</a:t>
            </a:r>
            <a:r>
              <a:rPr lang="es-MX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800" b="1" i="0" u="none" strike="noStrike" cap="none" dirty="0" err="1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es-MX" sz="2800" b="1" i="0" u="none" strike="noStrike" cap="none" dirty="0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 4.0 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es un espacio para </a:t>
            </a:r>
            <a:r>
              <a:rPr lang="es-MX" sz="2000" b="1" i="0" u="none" strike="noStrike" cap="none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conversar acerca de tendencias y tecnologías </a:t>
            </a:r>
            <a:r>
              <a:rPr lang="es-MX" sz="2000" b="1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 frontera 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que están impactando al sector educativo y </a:t>
            </a:r>
            <a:r>
              <a:rPr lang="es-MX" sz="2000" b="1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las oportunidades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que se presentan para apropiarnos de las mismas.</a:t>
            </a:r>
            <a:endParaRPr dirty="0"/>
          </a:p>
        </p:txBody>
      </p:sp>
      <p:sp>
        <p:nvSpPr>
          <p:cNvPr id="203" name="Google Shape;203;p25"/>
          <p:cNvSpPr/>
          <p:nvPr/>
        </p:nvSpPr>
        <p:spPr>
          <a:xfrm>
            <a:off x="10735923" y="377129"/>
            <a:ext cx="7207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800" b="0" i="0" u="none" strike="noStrike" cap="none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8619391" y="5527465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3600"/>
              <a:buFont typeface="Arial"/>
              <a:buNone/>
            </a:pPr>
            <a:r>
              <a:rPr lang="es-MX" sz="3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659171" y="5619798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4277437" y="5455406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3600"/>
              <a:buFont typeface="Arial"/>
              <a:buNone/>
            </a:pPr>
            <a:r>
              <a:rPr lang="es-MX" sz="3600" b="0" i="0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10997386" y="5139106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5">
            <a:alphaModFix/>
          </a:blip>
          <a:srcRect t="3772"/>
          <a:stretch/>
        </p:blipFill>
        <p:spPr>
          <a:xfrm>
            <a:off x="11336582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0547" y="1270934"/>
            <a:ext cx="7735573" cy="13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523" y="519750"/>
            <a:ext cx="713679" cy="71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l="60747" b="80000"/>
          <a:stretch/>
        </p:blipFill>
        <p:spPr>
          <a:xfrm rot="5400000">
            <a:off x="303626" y="2415307"/>
            <a:ext cx="4184166" cy="38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 l="60747" b="80000"/>
          <a:stretch/>
        </p:blipFill>
        <p:spPr>
          <a:xfrm rot="-5400000" flipH="1">
            <a:off x="7580626" y="2212041"/>
            <a:ext cx="4481297" cy="411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6"/>
          <p:cNvCxnSpPr>
            <a:stCxn id="220" idx="2"/>
            <a:endCxn id="221" idx="6"/>
          </p:cNvCxnSpPr>
          <p:nvPr/>
        </p:nvCxnSpPr>
        <p:spPr>
          <a:xfrm rot="10800000" flipH="1">
            <a:off x="1180856" y="2564767"/>
            <a:ext cx="9536100" cy="900"/>
          </a:xfrm>
          <a:prstGeom prst="straightConnector1">
            <a:avLst/>
          </a:prstGeom>
          <a:noFill/>
          <a:ln w="9525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26"/>
          <p:cNvSpPr/>
          <p:nvPr/>
        </p:nvSpPr>
        <p:spPr>
          <a:xfrm>
            <a:off x="9056532" y="1732416"/>
            <a:ext cx="1660561" cy="1664767"/>
          </a:xfrm>
          <a:prstGeom prst="ellipse">
            <a:avLst/>
          </a:prstGeom>
          <a:gradFill>
            <a:gsLst>
              <a:gs pos="0">
                <a:srgbClr val="975507"/>
              </a:gs>
              <a:gs pos="50000">
                <a:srgbClr val="DB7A0B"/>
              </a:gs>
              <a:gs pos="100000">
                <a:srgbClr val="FF940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9246721" y="1911810"/>
            <a:ext cx="1280181" cy="1283424"/>
          </a:xfrm>
          <a:prstGeom prst="ellipse">
            <a:avLst/>
          </a:prstGeom>
          <a:solidFill>
            <a:srgbClr val="FFFFFF">
              <a:alpha val="49803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5183108" y="1733283"/>
            <a:ext cx="1660561" cy="1664767"/>
          </a:xfrm>
          <a:prstGeom prst="ellipse">
            <a:avLst/>
          </a:prstGeom>
          <a:gradFill>
            <a:gsLst>
              <a:gs pos="0">
                <a:srgbClr val="975507"/>
              </a:gs>
              <a:gs pos="50000">
                <a:srgbClr val="DB7A0B"/>
              </a:gs>
              <a:gs pos="100000">
                <a:srgbClr val="FF940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5373297" y="1912677"/>
            <a:ext cx="1280181" cy="1283424"/>
          </a:xfrm>
          <a:prstGeom prst="ellipse">
            <a:avLst/>
          </a:prstGeom>
          <a:solidFill>
            <a:srgbClr val="FFFFFF">
              <a:alpha val="49803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3141225" y="1733283"/>
            <a:ext cx="1660561" cy="1664767"/>
          </a:xfrm>
          <a:prstGeom prst="ellipse">
            <a:avLst/>
          </a:prstGeom>
          <a:gradFill>
            <a:gsLst>
              <a:gs pos="0">
                <a:srgbClr val="102349"/>
              </a:gs>
              <a:gs pos="50000">
                <a:srgbClr val="18336B"/>
              </a:gs>
              <a:gs pos="100000">
                <a:srgbClr val="1D3D8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1180856" y="1733283"/>
            <a:ext cx="1660561" cy="1664767"/>
          </a:xfrm>
          <a:prstGeom prst="ellipse">
            <a:avLst/>
          </a:prstGeom>
          <a:gradFill>
            <a:gsLst>
              <a:gs pos="0">
                <a:srgbClr val="975507"/>
              </a:gs>
              <a:gs pos="50000">
                <a:srgbClr val="DB7A0B"/>
              </a:gs>
              <a:gs pos="100000">
                <a:srgbClr val="FF940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1626972" y="538358"/>
            <a:ext cx="47724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i="1" u="none" strike="noStrike" cap="none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Proyección 2019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1371045" y="1912677"/>
            <a:ext cx="1280181" cy="1283424"/>
          </a:xfrm>
          <a:prstGeom prst="ellipse">
            <a:avLst/>
          </a:prstGeom>
          <a:solidFill>
            <a:srgbClr val="FFFFFF">
              <a:alpha val="49803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3704" y="2165639"/>
            <a:ext cx="754291" cy="75429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/>
          <p:nvPr/>
        </p:nvSpPr>
        <p:spPr>
          <a:xfrm>
            <a:off x="3313441" y="1930752"/>
            <a:ext cx="1280181" cy="1283424"/>
          </a:xfrm>
          <a:prstGeom prst="ellipse">
            <a:avLst/>
          </a:prstGeom>
          <a:solidFill>
            <a:srgbClr val="FFFFFF">
              <a:alpha val="49803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624717" y="2017130"/>
            <a:ext cx="685746" cy="1018736"/>
            <a:chOff x="3149111" y="1707540"/>
            <a:chExt cx="1000862" cy="1486869"/>
          </a:xfrm>
        </p:grpSpPr>
        <p:pic>
          <p:nvPicPr>
            <p:cNvPr id="231" name="Google Shape;231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77764" y="1707540"/>
              <a:ext cx="579218" cy="579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1588" y="2117905"/>
              <a:ext cx="825901" cy="82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49111" y="2714502"/>
              <a:ext cx="383829" cy="383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766144" y="2735617"/>
              <a:ext cx="383829" cy="383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51028" y="2810580"/>
              <a:ext cx="383829" cy="3838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6" name="Google Shape;236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80272" y="2203865"/>
            <a:ext cx="701047" cy="70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5317" y="1843700"/>
            <a:ext cx="1177879" cy="117787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/>
          <p:nvPr/>
        </p:nvSpPr>
        <p:spPr>
          <a:xfrm>
            <a:off x="1168683" y="3563294"/>
            <a:ext cx="1660561" cy="425648"/>
          </a:xfrm>
          <a:prstGeom prst="roundRect">
            <a:avLst>
              <a:gd name="adj" fmla="val 16667"/>
            </a:avLst>
          </a:prstGeom>
          <a:solidFill>
            <a:srgbClr val="02024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Duración </a:t>
            </a:r>
            <a:r>
              <a:rPr lang="es-MX" sz="1800" b="1">
                <a:solidFill>
                  <a:schemeClr val="lt1"/>
                </a:solidFill>
              </a:rPr>
              <a:t>3</a:t>
            </a:r>
            <a:r>
              <a:rPr lang="es-MX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días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3141224" y="3665038"/>
            <a:ext cx="1660561" cy="408623"/>
          </a:xfrm>
          <a:prstGeom prst="roundRect">
            <a:avLst>
              <a:gd name="adj" fmla="val 16667"/>
            </a:avLst>
          </a:prstGeom>
          <a:solidFill>
            <a:srgbClr val="F7931E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escenario</a:t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1150921" y="3982281"/>
            <a:ext cx="1660561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2024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2</a:t>
            </a:r>
            <a:r>
              <a:rPr lang="es-MX" sz="1000" b="1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r>
              <a:rPr lang="es-MX" sz="10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, 2</a:t>
            </a:r>
            <a:r>
              <a:rPr lang="es-MX" sz="1000" b="1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r>
              <a:rPr lang="es-MX" sz="10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y 2</a:t>
            </a:r>
            <a:r>
              <a:rPr lang="es-MX" sz="1000" b="1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5 </a:t>
            </a:r>
            <a:r>
              <a:rPr lang="es-MX" sz="10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de Abril 2019</a:t>
            </a:r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3141225" y="3902742"/>
            <a:ext cx="1677402" cy="1123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rgbClr val="02024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 dirty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 200 </a:t>
            </a:r>
            <a:r>
              <a:rPr lang="es-MX" sz="1000" b="1" i="0" u="none" strike="noStrike" cap="none" dirty="0" smtClean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personas</a:t>
            </a:r>
            <a:endParaRPr sz="1000" b="1" i="0" u="none" strike="noStrike" cap="none" dirty="0">
              <a:solidFill>
                <a:srgbClr val="02024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 dirty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 Ponencias de 30 min a 45 min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 dirty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r>
              <a:rPr lang="es-MX" sz="1000" b="1" dirty="0" smtClean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Conversaciones </a:t>
            </a:r>
            <a:r>
              <a:rPr lang="es-MX" sz="1000" b="1" i="0" u="none" strike="noStrike" cap="none" dirty="0" smtClean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/ mesas redondas / dinámicas </a:t>
            </a:r>
            <a:endParaRPr dirty="0"/>
          </a:p>
        </p:txBody>
      </p:sp>
      <p:sp>
        <p:nvSpPr>
          <p:cNvPr id="242" name="Google Shape;242;p26"/>
          <p:cNvSpPr/>
          <p:nvPr/>
        </p:nvSpPr>
        <p:spPr>
          <a:xfrm>
            <a:off x="5145047" y="3573658"/>
            <a:ext cx="1660561" cy="578882"/>
          </a:xfrm>
          <a:prstGeom prst="roundRect">
            <a:avLst>
              <a:gd name="adj" fmla="val 16667"/>
            </a:avLst>
          </a:prstGeom>
          <a:solidFill>
            <a:srgbClr val="02024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lt1"/>
                </a:solidFill>
              </a:rPr>
              <a:t>Tendencias en la educación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5118693" y="4184261"/>
            <a:ext cx="1660561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endParaRPr sz="1000" b="1" i="0" u="none" strike="noStrike" cap="none" dirty="0">
              <a:solidFill>
                <a:srgbClr val="02024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 dirty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Propuestas de la </a:t>
            </a:r>
            <a:r>
              <a:rPr lang="es-MX" sz="1000" b="1" i="0" u="none" strike="noStrike" cap="none" dirty="0" smtClean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Secretaría de Innovación, Ciencia y Tecnología</a:t>
            </a:r>
            <a:endParaRPr dirty="0"/>
          </a:p>
        </p:txBody>
      </p:sp>
      <p:sp>
        <p:nvSpPr>
          <p:cNvPr id="244" name="Google Shape;244;p26"/>
          <p:cNvSpPr/>
          <p:nvPr/>
        </p:nvSpPr>
        <p:spPr>
          <a:xfrm>
            <a:off x="7122454" y="1740080"/>
            <a:ext cx="1660561" cy="1664767"/>
          </a:xfrm>
          <a:prstGeom prst="ellipse">
            <a:avLst/>
          </a:prstGeom>
          <a:gradFill>
            <a:gsLst>
              <a:gs pos="0">
                <a:srgbClr val="102349"/>
              </a:gs>
              <a:gs pos="50000">
                <a:srgbClr val="18336B"/>
              </a:gs>
              <a:gs pos="100000">
                <a:srgbClr val="1D3D8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7294670" y="1937549"/>
            <a:ext cx="1280181" cy="1283424"/>
          </a:xfrm>
          <a:prstGeom prst="ellipse">
            <a:avLst/>
          </a:prstGeom>
          <a:solidFill>
            <a:srgbClr val="FFFFFF">
              <a:alpha val="49803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1609" y="2194766"/>
            <a:ext cx="662249" cy="66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/>
          <p:nvPr/>
        </p:nvSpPr>
        <p:spPr>
          <a:xfrm>
            <a:off x="7140956" y="3579170"/>
            <a:ext cx="1660561" cy="1021556"/>
          </a:xfrm>
          <a:prstGeom prst="roundRect">
            <a:avLst>
              <a:gd name="adj" fmla="val 16667"/>
            </a:avLst>
          </a:prstGeom>
          <a:solidFill>
            <a:srgbClr val="F7931E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Constancia emitida por S</a:t>
            </a:r>
            <a:r>
              <a:rPr lang="es-MX" sz="1800">
                <a:solidFill>
                  <a:schemeClr val="lt1"/>
                </a:solidFill>
              </a:rPr>
              <a:t>I</a:t>
            </a: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MX" sz="1800">
                <a:solidFill>
                  <a:schemeClr val="lt1"/>
                </a:solidFill>
              </a:rPr>
              <a:t>YT</a:t>
            </a: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/Talent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7121559" y="4553109"/>
            <a:ext cx="1660561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F7931E"/>
                </a:solidFill>
                <a:latin typeface="Roboto Light"/>
                <a:ea typeface="Roboto Light"/>
                <a:cs typeface="Roboto Light"/>
                <a:sym typeface="Roboto Light"/>
              </a:rPr>
              <a:t>+</a:t>
            </a:r>
            <a:r>
              <a:rPr lang="es-MX" sz="10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  Networking, B2B con autoridades y tomadores de decisión</a:t>
            </a: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9199311" y="3600199"/>
            <a:ext cx="1660561" cy="340519"/>
          </a:xfrm>
          <a:prstGeom prst="roundRect">
            <a:avLst>
              <a:gd name="adj" fmla="val 16667"/>
            </a:avLst>
          </a:prstGeom>
          <a:solidFill>
            <a:srgbClr val="02024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lt1"/>
                </a:solidFill>
              </a:rPr>
              <a:t>5</a:t>
            </a:r>
            <a:r>
              <a:rPr lang="es-MX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Accesos</a:t>
            </a:r>
            <a:endParaRPr/>
          </a:p>
        </p:txBody>
      </p:sp>
      <p:sp>
        <p:nvSpPr>
          <p:cNvPr id="250" name="Google Shape;250;p26"/>
          <p:cNvSpPr txBox="1"/>
          <p:nvPr/>
        </p:nvSpPr>
        <p:spPr>
          <a:xfrm>
            <a:off x="357556" y="5521657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11027643" y="5527660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378355" y="1095124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10474765" y="176136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12">
            <a:alphaModFix/>
          </a:blip>
          <a:srcRect t="3772"/>
          <a:stretch/>
        </p:blipFill>
        <p:spPr>
          <a:xfrm>
            <a:off x="11336582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3717645" y="4832893"/>
            <a:ext cx="6431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E"/>
              </a:buClr>
              <a:buSzPts val="6600"/>
              <a:buFont typeface="Arial"/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11586" y="1225703"/>
            <a:ext cx="5337557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6736" y="570175"/>
            <a:ext cx="713679" cy="71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title" idx="4294967295"/>
          </p:nvPr>
        </p:nvSpPr>
        <p:spPr>
          <a:xfrm>
            <a:off x="1450734" y="591273"/>
            <a:ext cx="9766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000" b="1" i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¿A quién va dirigido?</a:t>
            </a:r>
            <a:endParaRPr/>
          </a:p>
        </p:txBody>
      </p:sp>
      <p:grpSp>
        <p:nvGrpSpPr>
          <p:cNvPr id="279" name="Google Shape;279;p28"/>
          <p:cNvGrpSpPr/>
          <p:nvPr/>
        </p:nvGrpSpPr>
        <p:grpSpPr>
          <a:xfrm>
            <a:off x="1091085" y="1353273"/>
            <a:ext cx="7244786" cy="3758609"/>
            <a:chOff x="1963149" y="1240745"/>
            <a:chExt cx="7244786" cy="3758609"/>
          </a:xfrm>
        </p:grpSpPr>
        <p:sp>
          <p:nvSpPr>
            <p:cNvPr id="280" name="Google Shape;280;p28"/>
            <p:cNvSpPr txBox="1"/>
            <p:nvPr/>
          </p:nvSpPr>
          <p:spPr>
            <a:xfrm>
              <a:off x="1969449" y="2290158"/>
              <a:ext cx="177120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Directivos Instituciones</a:t>
              </a:r>
              <a:endParaRPr/>
            </a:p>
          </p:txBody>
        </p:sp>
        <p:grpSp>
          <p:nvGrpSpPr>
            <p:cNvPr id="281" name="Google Shape;281;p28"/>
            <p:cNvGrpSpPr/>
            <p:nvPr/>
          </p:nvGrpSpPr>
          <p:grpSpPr>
            <a:xfrm>
              <a:off x="1963149" y="1240745"/>
              <a:ext cx="7244786" cy="3758609"/>
              <a:chOff x="1963149" y="1240745"/>
              <a:chExt cx="7244786" cy="3758609"/>
            </a:xfrm>
          </p:grpSpPr>
          <p:pic>
            <p:nvPicPr>
              <p:cNvPr id="282" name="Google Shape;282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386044" y="3507793"/>
                <a:ext cx="857676" cy="8395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3" name="Google Shape;283;p28"/>
              <p:cNvSpPr txBox="1"/>
              <p:nvPr/>
            </p:nvSpPr>
            <p:spPr>
              <a:xfrm>
                <a:off x="1963215" y="4476134"/>
                <a:ext cx="1770159" cy="5232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Autoridades Gubernamentales</a:t>
                </a:r>
                <a:endParaRPr/>
              </a:p>
            </p:txBody>
          </p:sp>
          <p:grpSp>
            <p:nvGrpSpPr>
              <p:cNvPr id="284" name="Google Shape;284;p28"/>
              <p:cNvGrpSpPr/>
              <p:nvPr/>
            </p:nvGrpSpPr>
            <p:grpSpPr>
              <a:xfrm>
                <a:off x="1963149" y="1240745"/>
                <a:ext cx="7244786" cy="3758609"/>
                <a:chOff x="1963149" y="1240745"/>
                <a:chExt cx="7244786" cy="3758609"/>
              </a:xfrm>
            </p:grpSpPr>
            <p:pic>
              <p:nvPicPr>
                <p:cNvPr id="285" name="Google Shape;285;p2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057640" y="2460253"/>
                  <a:ext cx="1088288" cy="11164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6" name="Google Shape;286;p2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831841" y="1240745"/>
                  <a:ext cx="955235" cy="955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7" name="Google Shape;287;p2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284821" y="1253292"/>
                  <a:ext cx="1060122" cy="10601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8" name="Google Shape;288;p2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7748704" y="3324033"/>
                  <a:ext cx="985184" cy="98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9" name="Google Shape;289;p28"/>
                <p:cNvSpPr txBox="1"/>
                <p:nvPr/>
              </p:nvSpPr>
              <p:spPr>
                <a:xfrm>
                  <a:off x="4719561" y="3768490"/>
                  <a:ext cx="1771200" cy="5232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1764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Personal 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Académico</a:t>
                  </a:r>
                  <a:endParaRPr/>
                </a:p>
              </p:txBody>
            </p:sp>
            <p:sp>
              <p:nvSpPr>
                <p:cNvPr id="290" name="Google Shape;290;p28"/>
                <p:cNvSpPr txBox="1"/>
                <p:nvPr/>
              </p:nvSpPr>
              <p:spPr>
                <a:xfrm>
                  <a:off x="7436135" y="2323362"/>
                  <a:ext cx="1771200" cy="5232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1764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Aliados Tecnológicos</a:t>
                  </a:r>
                  <a:endParaRPr/>
                </a:p>
              </p:txBody>
            </p:sp>
            <p:sp>
              <p:nvSpPr>
                <p:cNvPr id="291" name="Google Shape;291;p28"/>
                <p:cNvSpPr txBox="1"/>
                <p:nvPr/>
              </p:nvSpPr>
              <p:spPr>
                <a:xfrm>
                  <a:off x="7436135" y="4472522"/>
                  <a:ext cx="1771200" cy="5232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1764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Personal Administrativo</a:t>
                  </a:r>
                  <a:endParaRPr/>
                </a:p>
              </p:txBody>
            </p:sp>
            <p:cxnSp>
              <p:nvCxnSpPr>
                <p:cNvPr id="292" name="Google Shape;292;p28"/>
                <p:cNvCxnSpPr>
                  <a:stCxn id="280" idx="1"/>
                  <a:endCxn id="283" idx="1"/>
                </p:cNvCxnSpPr>
                <p:nvPr/>
              </p:nvCxnSpPr>
              <p:spPr>
                <a:xfrm flipH="1">
                  <a:off x="1963149" y="2551768"/>
                  <a:ext cx="6300" cy="2186100"/>
                </a:xfrm>
                <a:prstGeom prst="bentConnector3">
                  <a:avLst>
                    <a:gd name="adj1" fmla="val 3766987"/>
                  </a:avLst>
                </a:prstGeom>
                <a:noFill/>
                <a:ln w="9525" cap="flat" cmpd="sng">
                  <a:solidFill>
                    <a:srgbClr val="020246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293" name="Google Shape;293;p28"/>
                <p:cNvCxnSpPr>
                  <a:stCxn id="283" idx="2"/>
                  <a:endCxn id="291" idx="2"/>
                </p:cNvCxnSpPr>
                <p:nvPr/>
              </p:nvCxnSpPr>
              <p:spPr>
                <a:xfrm rot="-5400000">
                  <a:off x="5583245" y="2260804"/>
                  <a:ext cx="3600" cy="5473500"/>
                </a:xfrm>
                <a:prstGeom prst="bentConnector3">
                  <a:avLst>
                    <a:gd name="adj1" fmla="val -11485797"/>
                  </a:avLst>
                </a:prstGeom>
                <a:noFill/>
                <a:ln w="9525" cap="flat" cmpd="sng">
                  <a:solidFill>
                    <a:srgbClr val="020246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294" name="Google Shape;294;p28"/>
                <p:cNvCxnSpPr>
                  <a:stCxn id="290" idx="3"/>
                  <a:endCxn id="291" idx="3"/>
                </p:cNvCxnSpPr>
                <p:nvPr/>
              </p:nvCxnSpPr>
              <p:spPr>
                <a:xfrm>
                  <a:off x="9207335" y="2584972"/>
                  <a:ext cx="600" cy="2149200"/>
                </a:xfrm>
                <a:prstGeom prst="bentConnector3">
                  <a:avLst>
                    <a:gd name="adj1" fmla="val 1800000"/>
                  </a:avLst>
                </a:prstGeom>
                <a:noFill/>
                <a:ln w="9525" cap="flat" cmpd="sng">
                  <a:solidFill>
                    <a:srgbClr val="020246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295" name="Google Shape;295;p28"/>
                <p:cNvCxnSpPr>
                  <a:stCxn id="280" idx="3"/>
                  <a:endCxn id="289" idx="1"/>
                </p:cNvCxnSpPr>
                <p:nvPr/>
              </p:nvCxnSpPr>
              <p:spPr>
                <a:xfrm>
                  <a:off x="3740649" y="2551768"/>
                  <a:ext cx="978900" cy="14784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20246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296" name="Google Shape;296;p28"/>
                <p:cNvCxnSpPr>
                  <a:stCxn id="290" idx="1"/>
                  <a:endCxn id="289" idx="3"/>
                </p:cNvCxnSpPr>
                <p:nvPr/>
              </p:nvCxnSpPr>
              <p:spPr>
                <a:xfrm flipH="1">
                  <a:off x="6490835" y="2584972"/>
                  <a:ext cx="945300" cy="14451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20246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</p:grpSp>
      </p:grpSp>
      <p:sp>
        <p:nvSpPr>
          <p:cNvPr id="297" name="Google Shape;297;p28"/>
          <p:cNvSpPr txBox="1"/>
          <p:nvPr/>
        </p:nvSpPr>
        <p:spPr>
          <a:xfrm>
            <a:off x="357556" y="5521657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98" name="Google Shape;298;p28"/>
          <p:cNvSpPr txBox="1"/>
          <p:nvPr/>
        </p:nvSpPr>
        <p:spPr>
          <a:xfrm>
            <a:off x="11027643" y="5527660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378355" y="1095124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10474765" y="176136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 rotWithShape="1">
          <a:blip r:embed="rId9">
            <a:alphaModFix/>
          </a:blip>
          <a:srcRect t="3772"/>
          <a:stretch/>
        </p:blipFill>
        <p:spPr>
          <a:xfrm>
            <a:off x="11336582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11586" y="1225703"/>
            <a:ext cx="5337557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6736" y="570175"/>
            <a:ext cx="713679" cy="71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 idx="4294967295"/>
          </p:nvPr>
        </p:nvSpPr>
        <p:spPr>
          <a:xfrm>
            <a:off x="1444625" y="517665"/>
            <a:ext cx="7689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i="1">
                <a:solidFill>
                  <a:srgbClr val="020246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4294967295"/>
          </p:nvPr>
        </p:nvSpPr>
        <p:spPr>
          <a:xfrm>
            <a:off x="1444625" y="1315325"/>
            <a:ext cx="3081600" cy="1440000"/>
          </a:xfrm>
          <a:prstGeom prst="rect">
            <a:avLst/>
          </a:prstGeom>
          <a:noFill/>
          <a:ln w="19050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F42"/>
              </a:buClr>
              <a:buSzPts val="1400"/>
              <a:buNone/>
            </a:pPr>
            <a:r>
              <a:rPr lang="es-MX" sz="1400" b="1" dirty="0" smtClean="0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Reflexionar sobre el rol de la educación media y superior y </a:t>
            </a:r>
            <a:r>
              <a:rPr lang="es-MX" sz="1400" dirty="0" smtClean="0">
                <a:latin typeface="Roboto Light"/>
                <a:ea typeface="Roboto Light"/>
                <a:cs typeface="Roboto Light"/>
                <a:sym typeface="Roboto Light"/>
              </a:rPr>
              <a:t>la </a:t>
            </a:r>
            <a:r>
              <a:rPr lang="es-MX" sz="1400" dirty="0">
                <a:latin typeface="Roboto Light"/>
                <a:ea typeface="Roboto Light"/>
                <a:cs typeface="Roboto Light"/>
                <a:sym typeface="Roboto Light"/>
              </a:rPr>
              <a:t>importancia de emplear nuevas tecnologías en los procesos de enseñanza-aprendizaje.</a:t>
            </a:r>
            <a:endParaRPr dirty="0"/>
          </a:p>
        </p:txBody>
      </p:sp>
      <p:pic>
        <p:nvPicPr>
          <p:cNvPr id="310" name="Google Shape;31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875" y="1784323"/>
            <a:ext cx="1262649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9484" y="3298732"/>
            <a:ext cx="1130804" cy="102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008" y="5021359"/>
            <a:ext cx="1005830" cy="100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/>
          <p:nvPr/>
        </p:nvSpPr>
        <p:spPr>
          <a:xfrm>
            <a:off x="2791326" y="3055343"/>
            <a:ext cx="3083100" cy="1440000"/>
          </a:xfrm>
          <a:prstGeom prst="rect">
            <a:avLst/>
          </a:prstGeom>
          <a:noFill/>
          <a:ln w="19050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F42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Identificar las tecnologías emergentes </a:t>
            </a:r>
            <a:r>
              <a:rPr lang="es-MX"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que están impactando en diversos sectores que tienen implicaciones para el ámbito educativo.</a:t>
            </a: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4332822" y="4795350"/>
            <a:ext cx="3081600" cy="1440000"/>
          </a:xfrm>
          <a:prstGeom prst="rect">
            <a:avLst/>
          </a:prstGeom>
          <a:noFill/>
          <a:ln w="19050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F42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020246"/>
                </a:solidFill>
                <a:latin typeface="Roboto Light"/>
                <a:ea typeface="Roboto Light"/>
                <a:cs typeface="Roboto Light"/>
                <a:sym typeface="Roboto Light"/>
              </a:rPr>
              <a:t>Vincular al Sector Educativo con Empresas y Organizaciones </a:t>
            </a:r>
            <a:r>
              <a:rPr lang="es-MX"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globales que están innovando en Tecnologías Educativas.</a:t>
            </a:r>
            <a:endParaRPr/>
          </a:p>
        </p:txBody>
      </p:sp>
      <p:cxnSp>
        <p:nvCxnSpPr>
          <p:cNvPr id="315" name="Google Shape;315;p29"/>
          <p:cNvCxnSpPr>
            <a:stCxn id="309" idx="1"/>
            <a:endCxn id="313" idx="1"/>
          </p:cNvCxnSpPr>
          <p:nvPr/>
        </p:nvCxnSpPr>
        <p:spPr>
          <a:xfrm>
            <a:off x="1444625" y="2035325"/>
            <a:ext cx="1346700" cy="1740000"/>
          </a:xfrm>
          <a:prstGeom prst="bentConnector3">
            <a:avLst>
              <a:gd name="adj1" fmla="val -17682"/>
            </a:avLst>
          </a:prstGeom>
          <a:noFill/>
          <a:ln w="9525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6" name="Google Shape;316;p29"/>
          <p:cNvCxnSpPr>
            <a:stCxn id="313" idx="1"/>
            <a:endCxn id="314" idx="1"/>
          </p:cNvCxnSpPr>
          <p:nvPr/>
        </p:nvCxnSpPr>
        <p:spPr>
          <a:xfrm>
            <a:off x="2791326" y="3775343"/>
            <a:ext cx="1541400" cy="1740000"/>
          </a:xfrm>
          <a:prstGeom prst="bentConnector3">
            <a:avLst>
              <a:gd name="adj1" fmla="val -15449"/>
            </a:avLst>
          </a:prstGeom>
          <a:noFill/>
          <a:ln w="9525" cap="flat" cmpd="sng">
            <a:solidFill>
              <a:srgbClr val="F7931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29"/>
          <p:cNvSpPr txBox="1"/>
          <p:nvPr/>
        </p:nvSpPr>
        <p:spPr>
          <a:xfrm>
            <a:off x="10588548" y="188435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386095" y="5613445"/>
            <a:ext cx="6783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1" u="none" strike="noStrike" cap="none">
                <a:solidFill>
                  <a:srgbClr val="F7931E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3306" y="2472139"/>
            <a:ext cx="664512" cy="66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76" y="4145483"/>
            <a:ext cx="664512" cy="66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70773" y="5785511"/>
            <a:ext cx="664512" cy="66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 rotWithShape="1">
          <a:blip r:embed="rId8">
            <a:alphaModFix/>
          </a:blip>
          <a:srcRect t="3772"/>
          <a:stretch/>
        </p:blipFill>
        <p:spPr>
          <a:xfrm>
            <a:off x="11336582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4625" y="1173611"/>
            <a:ext cx="5337557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6736" y="570175"/>
            <a:ext cx="713679" cy="71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/>
          <p:nvPr/>
        </p:nvSpPr>
        <p:spPr>
          <a:xfrm>
            <a:off x="1615149" y="468325"/>
            <a:ext cx="3448169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 b="1" i="1" dirty="0" smtClean="0">
                <a:solidFill>
                  <a:srgbClr val="020246"/>
                </a:solidFill>
              </a:rPr>
              <a:t>Tendencias</a:t>
            </a:r>
            <a:endParaRPr dirty="0"/>
          </a:p>
        </p:txBody>
      </p:sp>
      <p:pic>
        <p:nvPicPr>
          <p:cNvPr id="330" name="Google Shape;330;p30"/>
          <p:cNvPicPr preferRelativeResize="0"/>
          <p:nvPr/>
        </p:nvPicPr>
        <p:blipFill rotWithShape="1">
          <a:blip r:embed="rId4">
            <a:alphaModFix/>
          </a:blip>
          <a:srcRect t="3772"/>
          <a:stretch/>
        </p:blipFill>
        <p:spPr>
          <a:xfrm>
            <a:off x="11336582" y="0"/>
            <a:ext cx="369452" cy="4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8487" y="3023319"/>
            <a:ext cx="1047336" cy="104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0" y="1479727"/>
            <a:ext cx="797875" cy="7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47590" y="4981630"/>
            <a:ext cx="765874" cy="76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3956" y="1102362"/>
            <a:ext cx="5337557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5863" y="5272462"/>
            <a:ext cx="981802" cy="9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 txBox="1"/>
          <p:nvPr/>
        </p:nvSpPr>
        <p:spPr>
          <a:xfrm>
            <a:off x="1615149" y="2525367"/>
            <a:ext cx="5729100" cy="184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n-lt"/>
                <a:ea typeface="Calibri"/>
                <a:cs typeface="Calibri"/>
                <a:sym typeface="Calibri"/>
              </a:rPr>
              <a:t>Virtualización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n-lt"/>
                <a:ea typeface="Calibri"/>
                <a:cs typeface="Calibri"/>
                <a:sym typeface="Calibri"/>
              </a:rPr>
              <a:t>Internacionalización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n-lt"/>
                <a:ea typeface="Calibri"/>
                <a:cs typeface="Calibri"/>
                <a:sym typeface="Calibri"/>
              </a:rPr>
              <a:t>Modelos Educativos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n-lt"/>
                <a:ea typeface="Calibri"/>
                <a:cs typeface="Calibri"/>
                <a:sym typeface="Calibri"/>
              </a:rPr>
              <a:t>Vinculación </a:t>
            </a:r>
            <a:r>
              <a:rPr lang="es-MX" sz="2400" dirty="0" err="1" smtClean="0">
                <a:latin typeface="+mn-lt"/>
                <a:ea typeface="Calibri"/>
                <a:cs typeface="Calibri"/>
                <a:sym typeface="Calibri"/>
              </a:rPr>
              <a:t>InterInstitucional</a:t>
            </a:r>
            <a:endParaRPr sz="24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6736" y="570175"/>
            <a:ext cx="713679" cy="71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36;p30"/>
          <p:cNvSpPr txBox="1"/>
          <p:nvPr/>
        </p:nvSpPr>
        <p:spPr>
          <a:xfrm>
            <a:off x="659375" y="1354799"/>
            <a:ext cx="5577652" cy="92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MX" sz="2400" dirty="0" smtClean="0">
                <a:latin typeface="+mn-lt"/>
                <a:ea typeface="Calibri"/>
                <a:cs typeface="Calibri"/>
                <a:sym typeface="Calibri"/>
              </a:rPr>
              <a:t>La educación ante los retos de la época moderna</a:t>
            </a:r>
            <a:endParaRPr sz="2400" dirty="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470666" y="5222790"/>
            <a:ext cx="5721334" cy="160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26908"/>
            <a:ext cx="6470666" cy="160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299" y="413608"/>
            <a:ext cx="1790700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21331" y="413608"/>
            <a:ext cx="1779372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0697" y="1457331"/>
            <a:ext cx="6673935" cy="198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159" y="4157052"/>
            <a:ext cx="10551794" cy="902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 txBox="1"/>
          <p:nvPr/>
        </p:nvSpPr>
        <p:spPr>
          <a:xfrm>
            <a:off x="5514421" y="3184477"/>
            <a:ext cx="3703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MX" sz="1400" b="1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23, 24 y 25 de abril 2019 | Expo Guadalajara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300</Words>
  <Application>Microsoft Office PowerPoint</Application>
  <PresentationFormat>Panorámica</PresentationFormat>
  <Paragraphs>69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Roboto Thin</vt:lpstr>
      <vt:lpstr>Calibri</vt:lpstr>
      <vt:lpstr>Roboto</vt:lpstr>
      <vt:lpstr>Roboto Light</vt:lpstr>
      <vt:lpstr>Tema de Office</vt:lpstr>
      <vt:lpstr>2_Tema de Office</vt:lpstr>
      <vt:lpstr>Presentación de PowerPoint</vt:lpstr>
      <vt:lpstr>Presentación de PowerPoint</vt:lpstr>
      <vt:lpstr>¿Qué es Talent Education 4.0?</vt:lpstr>
      <vt:lpstr>Presentación de PowerPoint</vt:lpstr>
      <vt:lpstr>¿A quién va dirigido?</vt:lpstr>
      <vt:lpstr>Objetivos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modified xsi:type="dcterms:W3CDTF">2019-03-21T21:18:43Z</dcterms:modified>
</cp:coreProperties>
</file>